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8"/>
  </p:handoutMasterIdLst>
  <p:sldIdLst>
    <p:sldId id="265" r:id="rId2"/>
    <p:sldId id="270" r:id="rId3"/>
    <p:sldId id="256" r:id="rId4"/>
    <p:sldId id="268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D74"/>
    <a:srgbClr val="4D9FD8"/>
    <a:srgbClr val="EC008C"/>
    <a:srgbClr val="D55028"/>
    <a:srgbClr val="FCB3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83"/>
    <p:restoredTop sz="94646"/>
  </p:normalViewPr>
  <p:slideViewPr>
    <p:cSldViewPr snapToGrid="0">
      <p:cViewPr varScale="1">
        <p:scale>
          <a:sx n="99" d="100"/>
          <a:sy n="99" d="100"/>
        </p:scale>
        <p:origin x="11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24D92E-6A8D-6FF1-1A00-12B8FFC3E6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9ECED6-0963-983B-B621-D82C151D72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966D6-9ECF-4048-945E-99585DAE71A7}" type="datetimeFigureOut">
              <a:rPr lang="en-US" smtClean="0"/>
              <a:t>10/13/25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20746-9556-273F-19BF-911A42B079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63559C-291F-B259-418B-48DCC88C08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6D2E0-1E61-7F48-9AD9-3A9098C6E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742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rainbow colored logo&#10;&#10;Description automatically generated with low confidence">
            <a:extLst>
              <a:ext uri="{FF2B5EF4-FFF2-40B4-BE49-F238E27FC236}">
                <a16:creationId xmlns:a16="http://schemas.microsoft.com/office/drawing/2014/main" id="{5DB20905-3CAA-C325-084E-92849CE824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3149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1C2A1D-D556-15ED-5152-8B472CDA12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7669" y="2877015"/>
            <a:ext cx="6457969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FF55-2807-16DB-C55F-A575E439A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648" y="1991638"/>
            <a:ext cx="6451990" cy="720031"/>
          </a:xfrm>
        </p:spPr>
        <p:txBody>
          <a:bodyPr/>
          <a:lstStyle/>
          <a:p>
            <a:r>
              <a:rPr lang="en-GB" dirty="0"/>
              <a:t>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85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logo with white background&#10;&#10;AI-generated content may be incorrect.">
            <a:extLst>
              <a:ext uri="{FF2B5EF4-FFF2-40B4-BE49-F238E27FC236}">
                <a16:creationId xmlns:a16="http://schemas.microsoft.com/office/drawing/2014/main" id="{F7363E41-A2D1-53ED-3D4F-7D49A2546D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81"/>
            <a:ext cx="12194992" cy="685631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51C2A1D-D556-15ED-5152-8B472CDA12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7669" y="2877015"/>
            <a:ext cx="6457969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Subheading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C4FF55-2807-16DB-C55F-A575E439A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3648" y="1991638"/>
            <a:ext cx="6451990" cy="720031"/>
          </a:xfrm>
        </p:spPr>
        <p:txBody>
          <a:bodyPr/>
          <a:lstStyle/>
          <a:p>
            <a:r>
              <a:rPr lang="en-GB" dirty="0"/>
              <a:t>Insert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65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9FA12-A526-38E8-6803-519F9D09E5A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0B99E79D-B0AD-A4DE-57F1-4A05C14649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39" b="87778"/>
          <a:stretch>
            <a:fillRect/>
          </a:stretch>
        </p:blipFill>
        <p:spPr>
          <a:xfrm rot="10800000">
            <a:off x="9408547" y="-1"/>
            <a:ext cx="2783452" cy="23240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79A3-B4E0-EB62-A32A-90E6D1DA68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2314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pic>
        <p:nvPicPr>
          <p:cNvPr id="6" name="Picture 5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5E56DD38-386B-DEFC-4A37-CB62855FCC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6928" r="79640"/>
          <a:stretch>
            <a:fillRect/>
          </a:stretch>
        </p:blipFill>
        <p:spPr>
          <a:xfrm rot="10800000">
            <a:off x="-2" y="-3234308"/>
            <a:ext cx="4179197" cy="100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40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C9FA12-A526-38E8-6803-519F9D09E5A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0B99E79D-B0AD-A4DE-57F1-4A05C14649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86439" b="87778"/>
          <a:stretch>
            <a:fillRect/>
          </a:stretch>
        </p:blipFill>
        <p:spPr>
          <a:xfrm rot="10800000">
            <a:off x="9408547" y="-1"/>
            <a:ext cx="2783452" cy="23240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679A3-B4E0-EB62-A32A-90E6D1DA68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62314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pic>
        <p:nvPicPr>
          <p:cNvPr id="6" name="Picture 5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5E56DD38-386B-DEFC-4A37-CB62855FCC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6928" r="79640"/>
          <a:stretch>
            <a:fillRect/>
          </a:stretch>
        </p:blipFill>
        <p:spPr>
          <a:xfrm rot="10800000">
            <a:off x="-2" y="-3234308"/>
            <a:ext cx="4179197" cy="1009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1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olorful rectangular object with a white background&#10;&#10;Description automatically generated">
            <a:extLst>
              <a:ext uri="{FF2B5EF4-FFF2-40B4-BE49-F238E27FC236}">
                <a16:creationId xmlns:a16="http://schemas.microsoft.com/office/drawing/2014/main" id="{82EB3B1C-CA8A-E24A-18F7-A30B04A4BD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06479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45CF074-735A-375A-6936-32241B87BB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38989" y="2327776"/>
            <a:ext cx="4957011" cy="3976187"/>
          </a:xfrm>
        </p:spPr>
        <p:txBody>
          <a:bodyPr>
            <a:normAutofit/>
          </a:bodyPr>
          <a:lstStyle>
            <a:lvl1pPr marL="0" indent="0">
              <a:buNone/>
              <a:defRPr sz="2200" b="0" i="0" baseline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</a:lstStyle>
          <a:p>
            <a:pPr lvl="0"/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Lorem ipsum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dolor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sit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amet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consectetuer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Lorem ipsum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dolor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sit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amet</a:t>
            </a:r>
            <a:r>
              <a:rPr lang="en-GB" b="0" i="0" dirty="0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 </a:t>
            </a:r>
            <a:r>
              <a:rPr lang="en-GB" b="0" i="0" dirty="0" err="1">
                <a:solidFill>
                  <a:srgbClr val="1E1E1E"/>
                </a:solidFill>
                <a:effectLst/>
                <a:latin typeface="Segoe UI" panose="020B0502040204020203" pitchFamily="34" charset="0"/>
              </a:rPr>
              <a:t>consectetuer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9B9C52-7F78-0F2F-DEAD-6531C14AA2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8989" y="1279698"/>
            <a:ext cx="8614611" cy="721895"/>
          </a:xfrm>
        </p:spPr>
        <p:txBody>
          <a:bodyPr/>
          <a:lstStyle/>
          <a:p>
            <a:r>
              <a:rPr lang="en-GB" dirty="0"/>
              <a:t>Insert Heading Here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E6389FD-8ED9-1664-B841-E871F22CCA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34188" y="2327275"/>
            <a:ext cx="4298950" cy="397668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A159BD76-AA6E-F874-7046-2DC0211770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485" t="47799" r="23904" b="41342"/>
          <a:stretch>
            <a:fillRect/>
          </a:stretch>
        </p:blipFill>
        <p:spPr>
          <a:xfrm rot="10800000">
            <a:off x="6524366" y="5041557"/>
            <a:ext cx="5667634" cy="206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1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rectangular object with a rainbow colored border&#10;&#10;Description automatically generated">
            <a:extLst>
              <a:ext uri="{FF2B5EF4-FFF2-40B4-BE49-F238E27FC236}">
                <a16:creationId xmlns:a16="http://schemas.microsoft.com/office/drawing/2014/main" id="{5F676520-61D3-FEF2-4248-560B500C60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0215"/>
            <a:ext cx="12192000" cy="685735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84696EF-FF11-C1ED-93A8-C4FD34509C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8989" y="1291309"/>
            <a:ext cx="8614611" cy="721895"/>
          </a:xfrm>
        </p:spPr>
        <p:txBody>
          <a:bodyPr/>
          <a:lstStyle/>
          <a:p>
            <a:r>
              <a:rPr lang="en-GB" dirty="0"/>
              <a:t>Insert Heading Here</a:t>
            </a:r>
            <a:endParaRPr lang="en-US" dirty="0"/>
          </a:p>
        </p:txBody>
      </p:sp>
      <p:pic>
        <p:nvPicPr>
          <p:cNvPr id="4" name="Picture 3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DE79A25E-E75B-12E4-AE71-CEA28624EF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48485" t="47799" r="23904" b="41342"/>
          <a:stretch>
            <a:fillRect/>
          </a:stretch>
        </p:blipFill>
        <p:spPr>
          <a:xfrm rot="10800000">
            <a:off x="6524366" y="4802647"/>
            <a:ext cx="5667634" cy="2064922"/>
          </a:xfrm>
          <a:prstGeom prst="rect">
            <a:avLst/>
          </a:prstGeom>
        </p:spPr>
      </p:pic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F5817770-6E85-3B14-BE9E-8D42DE40D9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8989" y="2300818"/>
            <a:ext cx="4957011" cy="3395198"/>
          </a:xfrm>
        </p:spPr>
        <p:txBody>
          <a:bodyPr>
            <a:normAutofit/>
          </a:bodyPr>
          <a:lstStyle>
            <a:lvl1pPr marL="0" indent="0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ITC Avant Garde Std Md" panose="020B0602020202020204" pitchFamily="34" charset="0"/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  <a:p>
            <a:pPr lvl="0"/>
            <a:r>
              <a:rPr lang="en-GB" dirty="0" err="1"/>
              <a:t>Consecutetuer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consecutetuer</a:t>
            </a:r>
            <a:endParaRPr lang="en-GB" dirty="0"/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8088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50AF35-9E3C-6DB2-4113-8D6A23D7123B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colorful rainbow colored logo&#10;&#10;Description automatically generated with low confidence">
            <a:extLst>
              <a:ext uri="{FF2B5EF4-FFF2-40B4-BE49-F238E27FC236}">
                <a16:creationId xmlns:a16="http://schemas.microsoft.com/office/drawing/2014/main" id="{08C86845-4674-BAC6-DCAE-AA19749DF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039" b="76434"/>
          <a:stretch>
            <a:fillRect/>
          </a:stretch>
        </p:blipFill>
        <p:spPr>
          <a:xfrm>
            <a:off x="9271591" y="0"/>
            <a:ext cx="2921558" cy="1616149"/>
          </a:xfrm>
          <a:prstGeom prst="rect">
            <a:avLst/>
          </a:prstGeom>
        </p:spPr>
      </p:pic>
      <p:pic>
        <p:nvPicPr>
          <p:cNvPr id="13" name="Picture 12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3D126F9C-51D6-D276-C933-C15631BCDA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7473" t="-3153" r="33132" b="66727"/>
          <a:stretch>
            <a:fillRect/>
          </a:stretch>
        </p:blipFill>
        <p:spPr>
          <a:xfrm rot="10800000">
            <a:off x="0" y="-1"/>
            <a:ext cx="12192000" cy="69265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9CC31E-1AA3-F86F-FCFF-40ED1C962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2614" y="5532632"/>
            <a:ext cx="2571980" cy="1072227"/>
          </a:xfrm>
        </p:spPr>
        <p:txBody>
          <a:bodyPr>
            <a:noAutofit/>
          </a:bodyPr>
          <a:lstStyle>
            <a:lvl1pPr algn="r">
              <a:defRPr sz="5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00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0D1BDB1-52C3-62F0-6588-25868C05DDA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243" y="1262743"/>
            <a:ext cx="8632825" cy="775547"/>
          </a:xfrm>
        </p:spPr>
        <p:txBody>
          <a:bodyPr>
            <a:noAutofit/>
          </a:bodyPr>
          <a:lstStyle>
            <a:lvl1pPr marL="0" indent="0" algn="l">
              <a:buNone/>
              <a:defRPr sz="560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EA55910-7640-A0DF-A934-E92AFBFAA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710" y="2292496"/>
            <a:ext cx="8632825" cy="403412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2747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ag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F1F819A-5CFF-A2BD-FA7A-416A07E3811E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lorful rainbow colored logo&#10;&#10;Description automatically generated with low confidence">
            <a:extLst>
              <a:ext uri="{FF2B5EF4-FFF2-40B4-BE49-F238E27FC236}">
                <a16:creationId xmlns:a16="http://schemas.microsoft.com/office/drawing/2014/main" id="{14709781-C8A9-6991-C83F-554395DF4B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6039" b="76434"/>
          <a:stretch>
            <a:fillRect/>
          </a:stretch>
        </p:blipFill>
        <p:spPr>
          <a:xfrm>
            <a:off x="9271591" y="0"/>
            <a:ext cx="2921558" cy="1616149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A297098-2B88-E200-2E1F-5266C50388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243" y="1262743"/>
            <a:ext cx="8632825" cy="775547"/>
          </a:xfrm>
        </p:spPr>
        <p:txBody>
          <a:bodyPr>
            <a:noAutofit/>
          </a:bodyPr>
          <a:lstStyle>
            <a:lvl1pPr marL="0" indent="0" algn="l">
              <a:buNone/>
              <a:defRPr sz="560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Case Study Title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BE13A5-FFF2-5F23-FA5D-475B7943DA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710" y="2292495"/>
            <a:ext cx="4282943" cy="415981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bg1"/>
                </a:solidFill>
                <a:latin typeface="ITC Avant Garde Std Md" panose="020B06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Case Study Subheading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7C8B6B0C-707F-F9CC-A1C9-6BBE6D0791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2327275"/>
            <a:ext cx="5077767" cy="3976688"/>
          </a:xfrm>
        </p:spPr>
        <p:txBody>
          <a:bodyPr/>
          <a:lstStyle/>
          <a:p>
            <a:endParaRPr lang="en-US"/>
          </a:p>
        </p:txBody>
      </p:sp>
      <p:pic>
        <p:nvPicPr>
          <p:cNvPr id="14" name="Picture 13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6AB6E4D4-84DF-D306-A489-0BA848ECDC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259" t="10503" r="79095" b="73297"/>
          <a:stretch>
            <a:fillRect/>
          </a:stretch>
        </p:blipFill>
        <p:spPr>
          <a:xfrm rot="994397">
            <a:off x="8537869" y="4631293"/>
            <a:ext cx="4032630" cy="3080555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C1A2A3-B609-8DA1-B495-2418D20858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7710" y="2894378"/>
            <a:ext cx="4282943" cy="3409585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228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ag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2A297098-2B88-E200-2E1F-5266C50388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9243" y="1262743"/>
            <a:ext cx="8632825" cy="775547"/>
          </a:xfrm>
        </p:spPr>
        <p:txBody>
          <a:bodyPr>
            <a:noAutofit/>
          </a:bodyPr>
          <a:lstStyle>
            <a:lvl1pPr marL="0" indent="0" algn="l">
              <a:buNone/>
              <a:defRPr sz="560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Case Study Title Here</a:t>
            </a:r>
          </a:p>
        </p:txBody>
      </p:sp>
      <p:pic>
        <p:nvPicPr>
          <p:cNvPr id="13" name="Picture 12" descr="A rainbow colored oval on a black background&#10;&#10;AI-generated content may be incorrect.">
            <a:extLst>
              <a:ext uri="{FF2B5EF4-FFF2-40B4-BE49-F238E27FC236}">
                <a16:creationId xmlns:a16="http://schemas.microsoft.com/office/drawing/2014/main" id="{A2EAE6FD-8335-DC20-CE65-225AAB4FEC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59" t="10503" r="79095" b="73297"/>
          <a:stretch>
            <a:fillRect/>
          </a:stretch>
        </p:blipFill>
        <p:spPr>
          <a:xfrm rot="994397">
            <a:off x="8537869" y="4631293"/>
            <a:ext cx="4032630" cy="3080555"/>
          </a:xfrm>
          <a:prstGeom prst="rect">
            <a:avLst/>
          </a:prstGeom>
        </p:spPr>
      </p:pic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7C8B6B0C-707F-F9CC-A1C9-6BBE6D07916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2327275"/>
            <a:ext cx="5077767" cy="3976688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8CDA947-EEAF-26A8-CE48-6DB5B2ECD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14637" y="39028"/>
            <a:ext cx="2119924" cy="1192457"/>
          </a:xfrm>
          <a:prstGeom prst="rect">
            <a:avLst/>
          </a:prstGeom>
        </p:spPr>
      </p:pic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337C8158-D96B-854F-B44E-76492B1D5A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7710" y="2292495"/>
            <a:ext cx="4282943" cy="415981"/>
          </a:xfrm>
        </p:spPr>
        <p:txBody>
          <a:bodyPr>
            <a:normAutofit/>
          </a:bodyPr>
          <a:lstStyle>
            <a:lvl1pPr marL="0" indent="0" algn="l">
              <a:buNone/>
              <a:defRPr sz="2200" b="0" i="0">
                <a:solidFill>
                  <a:schemeClr val="tx1"/>
                </a:solidFill>
                <a:latin typeface="ITC Avant Garde Std Md" panose="020B06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Case Study Subheading</a:t>
            </a:r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AC064F0-9106-FCEB-73CA-F46123405E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7710" y="2894378"/>
            <a:ext cx="4282943" cy="3409585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790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B15A7-DBC6-17ED-1F9E-FD58B2302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 dirty="0"/>
              <a:t>Master heading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DA745-E4B2-9687-DE30-3ED84A46C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62D33-0297-43D3-E3A5-FB8C6032B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fld id="{9BD616C1-B311-F44D-853E-818F639AB85B}" type="datetimeFigureOut">
              <a:rPr lang="en-US" smtClean="0"/>
              <a:pPr/>
              <a:t>10/13/25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4876D-C35D-2909-F632-695EA6749C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r>
              <a:rPr lang="en-US" dirty="0"/>
              <a:t>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93BFE-1C1A-4F86-9EA6-D2EE6556C4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</a:lstStyle>
          <a:p>
            <a:fld id="{64E8BDCD-AA4F-A745-A364-CA585A02F1E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64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7" r:id="rId2"/>
    <p:sldLayoutId id="2147483649" r:id="rId3"/>
    <p:sldLayoutId id="2147483656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600" b="1" i="0" kern="1200">
          <a:gradFill>
            <a:gsLst>
              <a:gs pos="37000">
                <a:srgbClr val="D55028"/>
              </a:gs>
              <a:gs pos="0">
                <a:srgbClr val="FCB338"/>
              </a:gs>
              <a:gs pos="74000">
                <a:srgbClr val="EC008C"/>
              </a:gs>
              <a:gs pos="83000">
                <a:srgbClr val="4D9FD8"/>
              </a:gs>
              <a:gs pos="100000">
                <a:srgbClr val="203D74"/>
              </a:gs>
            </a:gsLst>
            <a:lin ang="0" scaled="0"/>
          </a:gradFill>
          <a:latin typeface="ITC Avant Garde Std Bk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5200" b="1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1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TC Avant Garde Std Bk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E39510-6667-DB44-FB57-4C3F1A18BC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7669" y="4900094"/>
            <a:ext cx="6457969" cy="6851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B62AF9-0152-3255-97D5-604834993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648" y="1902941"/>
            <a:ext cx="6451990" cy="2452177"/>
          </a:xfrm>
        </p:spPr>
        <p:txBody>
          <a:bodyPr>
            <a:normAutofit/>
          </a:bodyPr>
          <a:lstStyle/>
          <a:p>
            <a:r>
              <a:rPr lang="en-US" dirty="0"/>
              <a:t>Suffolk Economy</a:t>
            </a:r>
            <a:br>
              <a:rPr lang="en-US" dirty="0"/>
            </a:br>
            <a:r>
              <a:rPr lang="en-US" dirty="0"/>
              <a:t>Case Study Template</a:t>
            </a:r>
          </a:p>
        </p:txBody>
      </p:sp>
    </p:spTree>
    <p:extLst>
      <p:ext uri="{BB962C8B-B14F-4D97-AF65-F5344CB8AC3E}">
        <p14:creationId xmlns:p14="http://schemas.microsoft.com/office/powerpoint/2010/main" val="67057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F5C42D0A-6297-7939-ECD9-5114F53FF1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7669" y="4900094"/>
            <a:ext cx="6457969" cy="685160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63AEEB61-F225-5625-250E-EBA25CA44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648" y="1902941"/>
            <a:ext cx="6451990" cy="2452177"/>
          </a:xfrm>
        </p:spPr>
        <p:txBody>
          <a:bodyPr>
            <a:normAutofit/>
          </a:bodyPr>
          <a:lstStyle/>
          <a:p>
            <a:r>
              <a:rPr lang="en-US" dirty="0"/>
              <a:t>Suffolk Economy</a:t>
            </a:r>
            <a:br>
              <a:rPr lang="en-US" dirty="0"/>
            </a:br>
            <a:r>
              <a:rPr lang="en-US" dirty="0"/>
              <a:t>Case Study Template</a:t>
            </a:r>
          </a:p>
        </p:txBody>
      </p:sp>
    </p:spTree>
    <p:extLst>
      <p:ext uri="{BB962C8B-B14F-4D97-AF65-F5344CB8AC3E}">
        <p14:creationId xmlns:p14="http://schemas.microsoft.com/office/powerpoint/2010/main" val="774078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C6581817-CCC6-707E-98C0-E512AC8E1795}"/>
              </a:ext>
            </a:extLst>
          </p:cNvPr>
          <p:cNvSpPr>
            <a:spLocks noGrp="1"/>
          </p:cNvSpPr>
          <p:nvPr>
            <p:ph type="body" sz="quarter" idx="4294967295" hasCustomPrompt="1"/>
          </p:nvPr>
        </p:nvSpPr>
        <p:spPr>
          <a:xfrm>
            <a:off x="1085181" y="2008797"/>
            <a:ext cx="2877219" cy="187002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1pPr>
            <a:lvl2pPr marL="457200" indent="0" algn="l">
              <a:buNone/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2pPr>
            <a:lvl3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3pPr>
            <a:lvl4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4pPr>
            <a:lvl5pPr>
              <a:defRPr b="0" i="0">
                <a:solidFill>
                  <a:schemeClr val="bg1"/>
                </a:solidFill>
                <a:latin typeface="ITC Avant Garde Std Bk" panose="020B0502020202020204" pitchFamily="34" charset="0"/>
              </a:defRPr>
            </a:lvl5pPr>
          </a:lstStyle>
          <a:p>
            <a:pPr lvl="0"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104AC-A4B9-05A2-9C82-F6786121E4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59671" y="584201"/>
            <a:ext cx="6515099" cy="741362"/>
          </a:xfrm>
        </p:spPr>
        <p:txBody>
          <a:bodyPr>
            <a:noAutofit/>
          </a:bodyPr>
          <a:lstStyle>
            <a:lvl1pPr marL="0" indent="0">
              <a:buNone/>
              <a:defRPr sz="5600" b="1" i="0">
                <a:gradFill>
                  <a:gsLst>
                    <a:gs pos="37000">
                      <a:srgbClr val="D55028"/>
                    </a:gs>
                    <a:gs pos="0">
                      <a:srgbClr val="FCB338"/>
                    </a:gs>
                    <a:gs pos="74000">
                      <a:srgbClr val="EC008C"/>
                    </a:gs>
                    <a:gs pos="83000">
                      <a:srgbClr val="4D9FD8"/>
                    </a:gs>
                    <a:gs pos="100000">
                      <a:srgbClr val="203D74"/>
                    </a:gs>
                  </a:gsLst>
                  <a:lin ang="0" scaled="0"/>
                </a:gradFill>
                <a:latin typeface="ITC Avant Garde Std Bk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Table of Contents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99B8B64E-A138-3CD0-5449-9A3FBE7A91E3}"/>
              </a:ext>
            </a:extLst>
          </p:cNvPr>
          <p:cNvSpPr txBox="1">
            <a:spLocks/>
          </p:cNvSpPr>
          <p:nvPr/>
        </p:nvSpPr>
        <p:spPr>
          <a:xfrm>
            <a:off x="4678612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74DE994C-E816-2223-3DDD-E13BC560F4C7}"/>
              </a:ext>
            </a:extLst>
          </p:cNvPr>
          <p:cNvSpPr txBox="1">
            <a:spLocks/>
          </p:cNvSpPr>
          <p:nvPr/>
        </p:nvSpPr>
        <p:spPr>
          <a:xfrm>
            <a:off x="825600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D2D39F2F-7739-285C-5D3D-94781D558A21}"/>
              </a:ext>
            </a:extLst>
          </p:cNvPr>
          <p:cNvSpPr txBox="1">
            <a:spLocks/>
          </p:cNvSpPr>
          <p:nvPr/>
        </p:nvSpPr>
        <p:spPr>
          <a:xfrm>
            <a:off x="108518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C880ADE4-640B-1BA3-4EAB-74694CF336C1}"/>
              </a:ext>
            </a:extLst>
          </p:cNvPr>
          <p:cNvSpPr txBox="1">
            <a:spLocks/>
          </p:cNvSpPr>
          <p:nvPr/>
        </p:nvSpPr>
        <p:spPr>
          <a:xfrm>
            <a:off x="4678612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DF81840F-3567-421E-D1AE-C998B5C6B85B}"/>
              </a:ext>
            </a:extLst>
          </p:cNvPr>
          <p:cNvSpPr txBox="1">
            <a:spLocks/>
          </p:cNvSpPr>
          <p:nvPr/>
        </p:nvSpPr>
        <p:spPr>
          <a:xfrm>
            <a:off x="825600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/>
              <a:t>00</a:t>
            </a:r>
          </a:p>
          <a:p>
            <a:pPr lvl="0" algn="ctr"/>
            <a:r>
              <a:rPr lang="en-GB" b="1" dirty="0"/>
              <a:t>Industry Focus</a:t>
            </a:r>
          </a:p>
          <a:p>
            <a:pPr lvl="0" algn="ctr"/>
            <a:r>
              <a:rPr lang="en-GB" dirty="0"/>
              <a:t>Case Study Title</a:t>
            </a:r>
          </a:p>
        </p:txBody>
      </p:sp>
    </p:spTree>
    <p:extLst>
      <p:ext uri="{BB962C8B-B14F-4D97-AF65-F5344CB8AC3E}">
        <p14:creationId xmlns:p14="http://schemas.microsoft.com/office/powerpoint/2010/main" val="358554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8A17B0-8BD5-D7A6-E822-74195F2BBF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0E02F5FC-C30A-5760-ADB5-5248F5FB68DF}"/>
              </a:ext>
            </a:extLst>
          </p:cNvPr>
          <p:cNvSpPr txBox="1">
            <a:spLocks/>
          </p:cNvSpPr>
          <p:nvPr/>
        </p:nvSpPr>
        <p:spPr>
          <a:xfrm>
            <a:off x="108518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>
                <a:solidFill>
                  <a:schemeClr val="tx1"/>
                </a:solidFill>
              </a:rPr>
              <a:t>00</a:t>
            </a:r>
          </a:p>
          <a:p>
            <a:pPr algn="ctr"/>
            <a:r>
              <a:rPr lang="en-GB" b="1">
                <a:solidFill>
                  <a:schemeClr val="tx1"/>
                </a:solidFill>
              </a:rPr>
              <a:t>Industry Focus</a:t>
            </a:r>
          </a:p>
          <a:p>
            <a:pPr algn="ctr"/>
            <a:r>
              <a:rPr lang="en-GB">
                <a:solidFill>
                  <a:schemeClr val="tx1"/>
                </a:solidFill>
              </a:rPr>
              <a:t>Case Study Title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260DA0DF-0A64-E108-F2D3-560AA11D8526}"/>
              </a:ext>
            </a:extLst>
          </p:cNvPr>
          <p:cNvSpPr txBox="1">
            <a:spLocks/>
          </p:cNvSpPr>
          <p:nvPr/>
        </p:nvSpPr>
        <p:spPr>
          <a:xfrm>
            <a:off x="4678612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</a:rPr>
              <a:t>Industry Focus</a:t>
            </a:r>
          </a:p>
          <a:p>
            <a:pPr lvl="0" algn="ctr"/>
            <a:r>
              <a:rPr lang="en-GB" dirty="0">
                <a:solidFill>
                  <a:schemeClr val="tx1"/>
                </a:solidFill>
              </a:rPr>
              <a:t>Case Study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A26BB75-D5B3-ECAE-75B6-5AE173B6077A}"/>
              </a:ext>
            </a:extLst>
          </p:cNvPr>
          <p:cNvSpPr txBox="1">
            <a:spLocks/>
          </p:cNvSpPr>
          <p:nvPr/>
        </p:nvSpPr>
        <p:spPr>
          <a:xfrm>
            <a:off x="8256001" y="2008797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</a:rPr>
              <a:t>Industry Focus</a:t>
            </a:r>
          </a:p>
          <a:p>
            <a:pPr lvl="0" algn="ctr"/>
            <a:r>
              <a:rPr lang="en-GB" dirty="0">
                <a:solidFill>
                  <a:schemeClr val="tx1"/>
                </a:solidFill>
              </a:rPr>
              <a:t>Case Study Title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E7EB8038-DAB2-B5D5-5D2C-A064A1254A17}"/>
              </a:ext>
            </a:extLst>
          </p:cNvPr>
          <p:cNvSpPr txBox="1">
            <a:spLocks/>
          </p:cNvSpPr>
          <p:nvPr/>
        </p:nvSpPr>
        <p:spPr>
          <a:xfrm>
            <a:off x="108518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</a:rPr>
              <a:t>Industry Focus</a:t>
            </a:r>
          </a:p>
          <a:p>
            <a:pPr lvl="0" algn="ctr"/>
            <a:r>
              <a:rPr lang="en-GB" dirty="0">
                <a:solidFill>
                  <a:schemeClr val="tx1"/>
                </a:solidFill>
              </a:rPr>
              <a:t>Case Study 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506CAFDA-F651-88BE-922D-EEB81D4C69FC}"/>
              </a:ext>
            </a:extLst>
          </p:cNvPr>
          <p:cNvSpPr txBox="1">
            <a:spLocks/>
          </p:cNvSpPr>
          <p:nvPr/>
        </p:nvSpPr>
        <p:spPr>
          <a:xfrm>
            <a:off x="4678612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</a:rPr>
              <a:t>Industry Focus</a:t>
            </a:r>
          </a:p>
          <a:p>
            <a:pPr lvl="0" algn="ctr"/>
            <a:r>
              <a:rPr lang="en-GB" dirty="0">
                <a:solidFill>
                  <a:schemeClr val="tx1"/>
                </a:solidFill>
              </a:rPr>
              <a:t>Case Study Title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5C103256-1459-4B54-655C-92EEE72446A7}"/>
              </a:ext>
            </a:extLst>
          </p:cNvPr>
          <p:cNvSpPr txBox="1">
            <a:spLocks/>
          </p:cNvSpPr>
          <p:nvPr/>
        </p:nvSpPr>
        <p:spPr>
          <a:xfrm>
            <a:off x="8256001" y="4158439"/>
            <a:ext cx="2877219" cy="187002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ITC Avant Garde Std Bk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600" b="1" dirty="0">
                <a:solidFill>
                  <a:schemeClr val="tx1"/>
                </a:solidFill>
              </a:rPr>
              <a:t>00</a:t>
            </a:r>
          </a:p>
          <a:p>
            <a:pPr lvl="0" algn="ctr"/>
            <a:r>
              <a:rPr lang="en-GB" b="1" dirty="0">
                <a:solidFill>
                  <a:schemeClr val="tx1"/>
                </a:solidFill>
              </a:rPr>
              <a:t>Industry Focus</a:t>
            </a:r>
          </a:p>
          <a:p>
            <a:pPr lvl="0" algn="ctr"/>
            <a:r>
              <a:rPr lang="en-GB" dirty="0">
                <a:solidFill>
                  <a:schemeClr val="tx1"/>
                </a:solidFill>
              </a:rPr>
              <a:t>Case Study Title</a:t>
            </a:r>
          </a:p>
        </p:txBody>
      </p:sp>
    </p:spTree>
    <p:extLst>
      <p:ext uri="{BB962C8B-B14F-4D97-AF65-F5344CB8AC3E}">
        <p14:creationId xmlns:p14="http://schemas.microsoft.com/office/powerpoint/2010/main" val="273011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E64B11-A23D-3831-61E5-97ACEF4663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38248-49A0-6738-2E46-C5A5CFEB78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BCDE103-8CAF-22C9-B553-E93BBB715D9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52881A-CE6F-C19E-6224-EFF15749FEB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586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2B63D7-518F-CD52-CA8C-E8F64D5B9A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F99EF5-1B48-EB3A-5A08-9B88840B426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8454C-9251-F0B1-CD4D-9200AF5B47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66EAA-67F9-D8B7-0018-AAE9E9467B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45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uffolk Economy">
      <a:dk1>
        <a:srgbClr val="000000"/>
      </a:dk1>
      <a:lt1>
        <a:srgbClr val="FFFFFF"/>
      </a:lt1>
      <a:dk2>
        <a:srgbClr val="0E2841"/>
      </a:dk2>
      <a:lt2>
        <a:srgbClr val="EFEFF9"/>
      </a:lt2>
      <a:accent1>
        <a:srgbClr val="2C386B"/>
      </a:accent1>
      <a:accent2>
        <a:srgbClr val="8CB63C"/>
      </a:accent2>
      <a:accent3>
        <a:srgbClr val="EAB843"/>
      </a:accent3>
      <a:accent4>
        <a:srgbClr val="B84724"/>
      </a:accent4>
      <a:accent5>
        <a:srgbClr val="C30079"/>
      </a:accent5>
      <a:accent6>
        <a:srgbClr val="6D3486"/>
      </a:accent6>
      <a:hlink>
        <a:srgbClr val="4D9FDB"/>
      </a:hlink>
      <a:folHlink>
        <a:srgbClr val="4D9FDB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87</Words>
  <Application>Microsoft Macintosh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ITC Avant Garde Std Bk</vt:lpstr>
      <vt:lpstr>ITC Avant Garde Std Md</vt:lpstr>
      <vt:lpstr>Segoe UI</vt:lpstr>
      <vt:lpstr>Office Theme</vt:lpstr>
      <vt:lpstr>Suffolk Economy Case Study Template</vt:lpstr>
      <vt:lpstr>Suffolk Economy Case Study Template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 Massey</dc:creator>
  <cp:lastModifiedBy>Kelly Thake</cp:lastModifiedBy>
  <cp:revision>13</cp:revision>
  <dcterms:created xsi:type="dcterms:W3CDTF">2025-09-12T11:18:13Z</dcterms:created>
  <dcterms:modified xsi:type="dcterms:W3CDTF">2025-10-13T11:35:47Z</dcterms:modified>
</cp:coreProperties>
</file>